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71" r:id="rId4"/>
    <p:sldMasterId id="2147483672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</p:sldIdLst>
  <p:sldSz cy="6858000" cx="9144000"/>
  <p:notesSz cx="6858000" cy="9144000"/>
  <p:embeddedFontLst>
    <p:embeddedFont>
      <p:font typeface="Montserrat"/>
      <p:regular r:id="rId51"/>
      <p:bold r:id="rId52"/>
      <p:italic r:id="rId53"/>
      <p:boldItalic r:id="rId5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Montserrat-regular.fntdata"/><Relationship Id="rId50" Type="http://schemas.openxmlformats.org/officeDocument/2006/relationships/slide" Target="slides/slide44.xml"/><Relationship Id="rId53" Type="http://schemas.openxmlformats.org/officeDocument/2006/relationships/font" Target="fonts/Montserrat-italic.fntdata"/><Relationship Id="rId52" Type="http://schemas.openxmlformats.org/officeDocument/2006/relationships/font" Target="fonts/Montserrat-bold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54" Type="http://schemas.openxmlformats.org/officeDocument/2006/relationships/font" Target="fonts/Montserrat-bold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8b5e2f040a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g8b5e2f040a_0_8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2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2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p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p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5ba9b30c1c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5ba9b30c1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g5ba9b30c1c_0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8b35ee8c37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8b35ee8c3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g8b35ee8c37_0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8b35ee8c37_0_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8b35ee8c37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g8b35ee8c37_0_1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p3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p3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p3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p3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p3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5ba9b30c1c_0_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5ba9b30c1c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" name="Google Shape;406;g5ba9b30c1c_0_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p3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p3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p3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0" name="Google Shape;430;p3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" name="Google Shape;437;p4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2227454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4"/>
          <p:cNvSpPr txBox="1"/>
          <p:nvPr>
            <p:ph type="ctrTitle"/>
          </p:nvPr>
        </p:nvSpPr>
        <p:spPr>
          <a:xfrm>
            <a:off x="685800" y="2130425"/>
            <a:ext cx="7772400" cy="14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14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rtl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rtl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15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1" name="Google Shape;91;p15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" name="Google Shape;92;p15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" name="Google Shape;93;p15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6"/>
          <p:cNvSpPr txBox="1"/>
          <p:nvPr>
            <p:ph type="title"/>
          </p:nvPr>
        </p:nvSpPr>
        <p:spPr>
          <a:xfrm>
            <a:off x="722313" y="4406900"/>
            <a:ext cx="7772400" cy="13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b="1" sz="4000" cap="none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16"/>
          <p:cNvSpPr txBox="1"/>
          <p:nvPr>
            <p:ph idx="1" type="body"/>
          </p:nvPr>
        </p:nvSpPr>
        <p:spPr>
          <a:xfrm>
            <a:off x="722313" y="2906713"/>
            <a:ext cx="7772400" cy="15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rtl="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rtl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rtl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97" name="Google Shape;97;p16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" name="Google Shape;98;p16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" name="Google Shape;99;p16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17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3" name="Google Shape;103;p17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4" name="Google Shape;104;p17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8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18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/>
            </a:lvl1pPr>
            <a:lvl2pPr indent="-406400" lvl="1" marL="9144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/>
            </a:lvl2pPr>
            <a:lvl3pPr indent="-381000" lvl="2" marL="13716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3pPr>
            <a:lvl4pPr indent="-355600" lvl="3" marL="1828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/>
            </a:lvl4pPr>
            <a:lvl5pPr indent="-3556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/>
            </a:lvl5pPr>
            <a:lvl6pPr indent="-355600" lvl="5" marL="2743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6pPr>
            <a:lvl7pPr indent="-355600" lvl="6" marL="3200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7pPr>
            <a:lvl8pPr indent="-355600" lvl="7" marL="3657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8pPr>
            <a:lvl9pPr indent="-355600" lvl="8" marL="4114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19"/>
          <p:cNvSpPr txBox="1"/>
          <p:nvPr>
            <p:ph idx="1" type="body"/>
          </p:nvPr>
        </p:nvSpPr>
        <p:spPr>
          <a:xfrm>
            <a:off x="457200" y="1600200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111" name="Google Shape;111;p19"/>
          <p:cNvSpPr txBox="1"/>
          <p:nvPr>
            <p:ph idx="2" type="body"/>
          </p:nvPr>
        </p:nvSpPr>
        <p:spPr>
          <a:xfrm>
            <a:off x="4648200" y="1600200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112" name="Google Shape;112;p19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3" name="Google Shape;113;p19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4" name="Google Shape;114;p19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20"/>
          <p:cNvSpPr txBox="1"/>
          <p:nvPr>
            <p:ph idx="1" type="body"/>
          </p:nvPr>
        </p:nvSpPr>
        <p:spPr>
          <a:xfrm>
            <a:off x="457200" y="1535113"/>
            <a:ext cx="4040100" cy="639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18" name="Google Shape;118;p20"/>
          <p:cNvSpPr txBox="1"/>
          <p:nvPr>
            <p:ph idx="2" type="body"/>
          </p:nvPr>
        </p:nvSpPr>
        <p:spPr>
          <a:xfrm>
            <a:off x="457200" y="2174875"/>
            <a:ext cx="4040100" cy="39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119" name="Google Shape;119;p20"/>
          <p:cNvSpPr txBox="1"/>
          <p:nvPr>
            <p:ph idx="3" type="body"/>
          </p:nvPr>
        </p:nvSpPr>
        <p:spPr>
          <a:xfrm>
            <a:off x="4645025" y="1535113"/>
            <a:ext cx="4041900" cy="639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20" name="Google Shape;120;p20"/>
          <p:cNvSpPr txBox="1"/>
          <p:nvPr>
            <p:ph idx="4" type="body"/>
          </p:nvPr>
        </p:nvSpPr>
        <p:spPr>
          <a:xfrm>
            <a:off x="4645025" y="2174875"/>
            <a:ext cx="4041900" cy="39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121" name="Google Shape;121;p20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2" name="Google Shape;122;p20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3" name="Google Shape;123;p20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1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6" name="Google Shape;126;p21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7" name="Google Shape;127;p21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2"/>
          <p:cNvSpPr txBox="1"/>
          <p:nvPr>
            <p:ph type="title"/>
          </p:nvPr>
        </p:nvSpPr>
        <p:spPr>
          <a:xfrm>
            <a:off x="457200" y="273050"/>
            <a:ext cx="3008400" cy="1161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" name="Google Shape;130;p22"/>
          <p:cNvSpPr txBox="1"/>
          <p:nvPr>
            <p:ph idx="1" type="body"/>
          </p:nvPr>
        </p:nvSpPr>
        <p:spPr>
          <a:xfrm>
            <a:off x="3575050" y="273050"/>
            <a:ext cx="5111700" cy="58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131" name="Google Shape;131;p22"/>
          <p:cNvSpPr txBox="1"/>
          <p:nvPr>
            <p:ph idx="2" type="body"/>
          </p:nvPr>
        </p:nvSpPr>
        <p:spPr>
          <a:xfrm>
            <a:off x="457200" y="1435100"/>
            <a:ext cx="3008400" cy="46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32" name="Google Shape;132;p22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3" name="Google Shape;133;p22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4" name="Google Shape;134;p22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3"/>
          <p:cNvSpPr txBox="1"/>
          <p:nvPr>
            <p:ph type="title"/>
          </p:nvPr>
        </p:nvSpPr>
        <p:spPr>
          <a:xfrm>
            <a:off x="1792288" y="4800600"/>
            <a:ext cx="5486400" cy="566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7" name="Google Shape;137;p23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8" name="Google Shape;138;p23"/>
          <p:cNvSpPr txBox="1"/>
          <p:nvPr>
            <p:ph idx="1" type="body"/>
          </p:nvPr>
        </p:nvSpPr>
        <p:spPr>
          <a:xfrm>
            <a:off x="1792288" y="5367338"/>
            <a:ext cx="5486400" cy="8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39" name="Google Shape;139;p23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0" name="Google Shape;140;p23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1" name="Google Shape;141;p23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4" name="Google Shape;144;p24"/>
          <p:cNvSpPr txBox="1"/>
          <p:nvPr>
            <p:ph idx="1" type="body"/>
          </p:nvPr>
        </p:nvSpPr>
        <p:spPr>
          <a:xfrm rot="5400000">
            <a:off x="2227385" y="-251550"/>
            <a:ext cx="452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5" name="Google Shape;145;p24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6" name="Google Shape;146;p24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7" name="Google Shape;147;p24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5"/>
          <p:cNvSpPr txBox="1"/>
          <p:nvPr>
            <p:ph type="title"/>
          </p:nvPr>
        </p:nvSpPr>
        <p:spPr>
          <a:xfrm rot="5400000">
            <a:off x="4732350" y="2171688"/>
            <a:ext cx="58515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0" name="Google Shape;150;p25"/>
          <p:cNvSpPr txBox="1"/>
          <p:nvPr>
            <p:ph idx="1" type="body"/>
          </p:nvPr>
        </p:nvSpPr>
        <p:spPr>
          <a:xfrm rot="5400000">
            <a:off x="541350" y="190488"/>
            <a:ext cx="58515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1" name="Google Shape;151;p25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2" name="Google Shape;152;p25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" name="Google Shape;153;p25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" name="Google Shape;27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" name="Google Shape;28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2" name="Google Shape;32;p5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3" name="Google Shape;33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" name="Google Shape;34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6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0" name="Google Shape;40;p6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6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2" name="Google Shape;42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" name="Google Shape;43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" name="Google Shape;44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Google Shape;48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0.xml"/><Relationship Id="rId1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14" Type="http://schemas.openxmlformats.org/officeDocument/2006/relationships/theme" Target="../theme/theme3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1.xml"/><Relationship Id="rId1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Relationship Id="rId15" Type="http://schemas.openxmlformats.org/officeDocument/2006/relationships/theme" Target="../theme/theme2.xml"/><Relationship Id="rId14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 b="0" i="0" sz="4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/>
        </p:nvSpPr>
        <p:spPr>
          <a:xfrm>
            <a:off x="1168930" y="6408634"/>
            <a:ext cx="3429144" cy="4154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© Paul Fremantle 2015.  This work is licensed under a Creative Commons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Attribution-NonCommercial-ShareAlike 4.0 International License</a:t>
            </a:r>
            <a:b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See  </a:t>
            </a:r>
            <a:r>
              <a:rPr b="0" i="0" lang="en-US" sz="700" u="sng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  <a:hlinkClick r:id="rId1"/>
              </a:rPr>
              <a:t>http://creativecommons.org/licenses/by-nc-sa/4.0/</a:t>
            </a: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/>
          </a:p>
        </p:txBody>
      </p:sp>
      <p:pic>
        <p:nvPicPr>
          <p:cNvPr id="13" name="Google Shape;13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5635" y="6492098"/>
            <a:ext cx="792765" cy="279269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 b="0" i="0" sz="4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2" name="Google Shape;82;p13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3" name="Google Shape;83;p13"/>
          <p:cNvSpPr txBox="1"/>
          <p:nvPr/>
        </p:nvSpPr>
        <p:spPr>
          <a:xfrm>
            <a:off x="1168930" y="6408634"/>
            <a:ext cx="3429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© Paul Fremantle 2015.  This work is licensed under a Creative Commons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Attribution-NonCommercial-ShareAlike 4.0 International License</a:t>
            </a:r>
            <a:b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See  </a:t>
            </a:r>
            <a:r>
              <a:rPr b="0" i="0" lang="en-US" sz="700" u="sng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  <a:hlinkClick r:id="rId1"/>
              </a:rPr>
              <a:t>http://creativecommons.org/licenses/by-nc-sa/4.0/</a:t>
            </a: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/>
          </a:p>
        </p:txBody>
      </p:sp>
      <p:pic>
        <p:nvPicPr>
          <p:cNvPr id="84" name="Google Shape;84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5635" y="6492098"/>
            <a:ext cx="792765" cy="279269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3"/>
    <p:sldLayoutId id="2147483660" r:id="rId4"/>
    <p:sldLayoutId id="2147483661" r:id="rId5"/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  <p:sldLayoutId id="2147483668" r:id="rId12"/>
    <p:sldLayoutId id="2147483669" r:id="rId13"/>
    <p:sldLayoutId id="2147483670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1.png"/><Relationship Id="rId4" Type="http://schemas.openxmlformats.org/officeDocument/2006/relationships/image" Target="../media/image22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3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0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9.png"/><Relationship Id="rId4" Type="http://schemas.openxmlformats.org/officeDocument/2006/relationships/image" Target="../media/image11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6.png"/><Relationship Id="rId4" Type="http://schemas.openxmlformats.org/officeDocument/2006/relationships/hyperlink" Target="http://martinfowler.com/bliki/BlueGreenDeployment.html" TargetMode="Externa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5.png"/><Relationship Id="rId4" Type="http://schemas.openxmlformats.org/officeDocument/2006/relationships/hyperlink" Target="https://www.weave.works/blog/gitops-git-push-all-the-things" TargetMode="Externa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4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6"/>
          <p:cNvSpPr txBox="1"/>
          <p:nvPr>
            <p:ph type="ctrTitle"/>
          </p:nvPr>
        </p:nvSpPr>
        <p:spPr>
          <a:xfrm>
            <a:off x="685800" y="1231483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</a:pPr>
            <a:r>
              <a:rPr lang="en-US" sz="3600"/>
              <a:t>Cloud Computing and Big Data</a:t>
            </a:r>
            <a:br>
              <a:rPr lang="en-US" sz="3600"/>
            </a:br>
            <a:br>
              <a:rPr lang="en-US" sz="3959"/>
            </a:br>
            <a:r>
              <a:rPr lang="en-US" sz="3959"/>
              <a:t>Containers and </a:t>
            </a:r>
            <a:br>
              <a:rPr lang="en-US" sz="3959"/>
            </a:br>
            <a:r>
              <a:rPr lang="en-US" sz="3959"/>
              <a:t>the evolution of cloud native</a:t>
            </a:r>
            <a:endParaRPr sz="3959"/>
          </a:p>
        </p:txBody>
      </p:sp>
      <p:sp>
        <p:nvSpPr>
          <p:cNvPr id="159" name="Google Shape;159;p26"/>
          <p:cNvSpPr txBox="1"/>
          <p:nvPr>
            <p:ph idx="1" type="subTitle"/>
          </p:nvPr>
        </p:nvSpPr>
        <p:spPr>
          <a:xfrm>
            <a:off x="1371824" y="4162310"/>
            <a:ext cx="6400354" cy="1752451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960"/>
              <a:buNone/>
            </a:pPr>
            <a:r>
              <a:rPr lang="en-US" sz="2960"/>
              <a:t>Oxford University </a:t>
            </a:r>
            <a:endParaRPr/>
          </a:p>
          <a:p>
            <a:pPr indent="0" lvl="0" marL="0" rtl="0" algn="ctr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ts val="2960"/>
              <a:buNone/>
            </a:pPr>
            <a:r>
              <a:rPr lang="en-US" sz="2960"/>
              <a:t>Software Engineering Programme</a:t>
            </a:r>
            <a:endParaRPr sz="2960"/>
          </a:p>
          <a:p>
            <a:pPr indent="0" lvl="0" marL="0" rtl="0" algn="ctr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ts val="2960"/>
              <a:buNone/>
            </a:pPr>
            <a:r>
              <a:rPr lang="en-US" sz="2960"/>
              <a:t>July 2020</a:t>
            </a:r>
            <a:endParaRPr sz="296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Montserrat"/>
              <a:buNone/>
            </a:pPr>
            <a:r>
              <a:rPr lang="en-US" sz="3959"/>
              <a:t>Cloud Native Computing Foundation</a:t>
            </a:r>
            <a:endParaRPr sz="3959"/>
          </a:p>
        </p:txBody>
      </p:sp>
      <p:sp>
        <p:nvSpPr>
          <p:cNvPr id="223" name="Google Shape;223;p35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 new definition of “Cloud Native”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Container Packaged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Dynamically Managed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Micro-Service oriented</a:t>
            </a:r>
            <a:endParaRPr/>
          </a:p>
        </p:txBody>
      </p:sp>
      <p:pic>
        <p:nvPicPr>
          <p:cNvPr id="224" name="Google Shape;224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89475" y="3776350"/>
            <a:ext cx="5908801" cy="254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Docker on top of LXC</a:t>
            </a:r>
            <a:endParaRPr/>
          </a:p>
        </p:txBody>
      </p:sp>
      <p:sp>
        <p:nvSpPr>
          <p:cNvPr id="230" name="Google Shape;230;p36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Docker adds several things to LXC and containerization: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Char char="–"/>
            </a:pPr>
            <a:r>
              <a:rPr lang="en-US" sz="2590"/>
              <a:t>Copy on write filesystem</a:t>
            </a:r>
            <a:endParaRPr sz="2590"/>
          </a:p>
          <a:p>
            <a:pPr indent="-228600" lvl="2" marL="1143000" rtl="0" algn="l">
              <a:lnSpc>
                <a:spcPct val="90000"/>
              </a:lnSpc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ts val="2220"/>
              <a:buChar char="•"/>
            </a:pPr>
            <a:r>
              <a:rPr lang="en-US" sz="2220"/>
              <a:t>Layered images and the ability to extend machines easily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Char char="–"/>
            </a:pPr>
            <a:r>
              <a:rPr lang="en-US" sz="2590"/>
              <a:t>Simple textual config file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Char char="–"/>
            </a:pPr>
            <a:r>
              <a:rPr lang="en-US" sz="2590"/>
              <a:t>Portable deployment across machines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ts val="2220"/>
              <a:buChar char="•"/>
            </a:pPr>
            <a:r>
              <a:rPr lang="en-US" sz="2220"/>
              <a:t>Creating an ecosystem of images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Char char="–"/>
            </a:pPr>
            <a:r>
              <a:rPr lang="en-US" sz="2590"/>
              <a:t>Application centric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ts val="2220"/>
              <a:buChar char="•"/>
            </a:pPr>
            <a:r>
              <a:rPr lang="en-US" sz="2220"/>
              <a:t>Each VM is a process (roughly speaking)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Char char="–"/>
            </a:pPr>
            <a:r>
              <a:rPr lang="en-US" sz="2590"/>
              <a:t>Plus others (auto-build, etc)</a:t>
            </a:r>
            <a:endParaRPr sz="259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Why Docker?</a:t>
            </a:r>
            <a:endParaRPr/>
          </a:p>
        </p:txBody>
      </p:sp>
      <p:sp>
        <p:nvSpPr>
          <p:cNvPr id="236" name="Google Shape;236;p37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The </a:t>
            </a:r>
            <a:r>
              <a:rPr i="1" lang="en-US"/>
              <a:t>ecosystem </a:t>
            </a:r>
            <a:r>
              <a:rPr lang="en-US"/>
              <a:t>has created a </a:t>
            </a:r>
            <a:r>
              <a:rPr i="1" lang="en-US"/>
              <a:t> network effect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Metcalfe’s Law states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the value of a telecommunications network is proportional to the square of the number of connected users of the system 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There is surely a corollary for ecosystems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How does Docker work?</a:t>
            </a:r>
            <a:endParaRPr/>
          </a:p>
        </p:txBody>
      </p:sp>
      <p:pic>
        <p:nvPicPr>
          <p:cNvPr id="242" name="Google Shape;242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295400"/>
            <a:ext cx="9144000" cy="47627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Dockerfile</a:t>
            </a:r>
            <a:endParaRPr/>
          </a:p>
        </p:txBody>
      </p:sp>
      <p:pic>
        <p:nvPicPr>
          <p:cNvPr id="248" name="Google Shape;248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6034" y="1323220"/>
            <a:ext cx="7504643" cy="47409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Montserrat"/>
              <a:buNone/>
            </a:pPr>
            <a:r>
              <a:rPr lang="en-US" sz="3959"/>
              <a:t>Some simple Docker commands</a:t>
            </a:r>
            <a:endParaRPr sz="3959"/>
          </a:p>
        </p:txBody>
      </p:sp>
      <p:sp>
        <p:nvSpPr>
          <p:cNvPr id="254" name="Google Shape;254;p40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apt-get install docker.io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docker pull ubuntu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docker run –t –i ubuntu /bin/bash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docker ps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docker commit funky_freo image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docker push image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Docker Compose</a:t>
            </a:r>
            <a:endParaRPr/>
          </a:p>
        </p:txBody>
      </p:sp>
      <p:sp>
        <p:nvSpPr>
          <p:cNvPr id="260" name="Google Shape;260;p4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 way of configuring multiple Docker containers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Solves security issues</a:t>
            </a:r>
            <a:endParaRPr/>
          </a:p>
          <a:p>
            <a:pPr indent="-228600" lvl="2" marL="11430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Shouldn’t put secrets in Dockerfile or Docker image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Manages dependencies between containers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docker-compose.yml</a:t>
            </a:r>
            <a:endParaRPr/>
          </a:p>
        </p:txBody>
      </p:sp>
      <p:pic>
        <p:nvPicPr>
          <p:cNvPr id="266" name="Google Shape;266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37752" y="1257299"/>
            <a:ext cx="5288154" cy="50659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Docker Machine</a:t>
            </a:r>
            <a:endParaRPr/>
          </a:p>
        </p:txBody>
      </p:sp>
      <p:sp>
        <p:nvSpPr>
          <p:cNvPr id="272" name="Google Shape;272;p4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Manages docker servers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e.g. VirtualBox, Amazon, DigitalOcean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Let’s you start/stop and configure Docker to talk to the remote server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Cloud Orchestration</a:t>
            </a:r>
            <a:endParaRPr/>
          </a:p>
        </p:txBody>
      </p:sp>
      <p:sp>
        <p:nvSpPr>
          <p:cNvPr id="278" name="Google Shape;278;p44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What does an Operating System do?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/>
              <a:t>Manages processes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/>
              <a:t>Co-ordinates the processes access to resources</a:t>
            </a:r>
            <a:endParaRPr/>
          </a:p>
          <a:p>
            <a:pPr indent="-228600" lvl="2" marL="1143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CPUs</a:t>
            </a:r>
            <a:endParaRPr/>
          </a:p>
          <a:p>
            <a:pPr indent="-228600" lvl="2" marL="1143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Memory</a:t>
            </a:r>
            <a:endParaRPr/>
          </a:p>
          <a:p>
            <a:pPr indent="-228600" lvl="2" marL="1143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Disk</a:t>
            </a:r>
            <a:endParaRPr/>
          </a:p>
          <a:p>
            <a:pPr indent="-228600" lvl="2" marL="1143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Devices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/>
              <a:t>Fairness and priority between processes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Contents</a:t>
            </a:r>
            <a:endParaRPr/>
          </a:p>
        </p:txBody>
      </p:sp>
      <p:sp>
        <p:nvSpPr>
          <p:cNvPr id="165" name="Google Shape;165;p27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Containers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History and Approach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Docker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Docker ecosystem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PaaS in a container model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Futures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Google Shape;283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304800"/>
            <a:ext cx="9144000" cy="62425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Montserrat"/>
              <a:buNone/>
            </a:pPr>
            <a:r>
              <a:rPr lang="en-US" sz="3959"/>
              <a:t>Datacenter Operating System</a:t>
            </a:r>
            <a:br>
              <a:rPr lang="en-US" sz="3959"/>
            </a:br>
            <a:r>
              <a:rPr lang="en-US" sz="2430"/>
              <a:t>aka Container Orchestration</a:t>
            </a:r>
            <a:endParaRPr sz="3959"/>
          </a:p>
        </p:txBody>
      </p:sp>
      <p:sp>
        <p:nvSpPr>
          <p:cNvPr id="289" name="Google Shape;289;p46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Manages the placement of containers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Access to resources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Configuration and networking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Moves containers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Load balances across containers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Effectively creating a single OS across a cloud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Containers vs Processes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Apache Mesos</a:t>
            </a:r>
            <a:endParaRPr/>
          </a:p>
        </p:txBody>
      </p:sp>
      <p:pic>
        <p:nvPicPr>
          <p:cNvPr id="295" name="Google Shape;295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5159" y="1417638"/>
            <a:ext cx="7379368" cy="49695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Netflix Titus</a:t>
            </a:r>
            <a:endParaRPr/>
          </a:p>
        </p:txBody>
      </p:sp>
      <p:pic>
        <p:nvPicPr>
          <p:cNvPr id="301" name="Google Shape;301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199" y="2414768"/>
            <a:ext cx="7102195" cy="4053765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48"/>
          <p:cNvSpPr txBox="1"/>
          <p:nvPr/>
        </p:nvSpPr>
        <p:spPr>
          <a:xfrm>
            <a:off x="660400" y="1214438"/>
            <a:ext cx="5831945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Running on 5000 AWS instances (m4.4xlarge and r3.8xlarge)</a:t>
            </a:r>
            <a:b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Three regions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10,000 containers running at any time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1,000,000 containers launched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3" name="Google Shape;303;p48"/>
          <p:cNvSpPr/>
          <p:nvPr/>
        </p:nvSpPr>
        <p:spPr>
          <a:xfrm>
            <a:off x="4206345" y="6526481"/>
            <a:ext cx="457200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https://www.infoq.com/news/2017/07/netflix-titus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Kubernetes</a:t>
            </a:r>
            <a:endParaRPr/>
          </a:p>
        </p:txBody>
      </p:sp>
      <p:sp>
        <p:nvSpPr>
          <p:cNvPr id="309" name="Google Shape;309;p49"/>
          <p:cNvSpPr txBox="1"/>
          <p:nvPr>
            <p:ph idx="1" type="body"/>
          </p:nvPr>
        </p:nvSpPr>
        <p:spPr>
          <a:xfrm>
            <a:off x="375635" y="1600200"/>
            <a:ext cx="3625398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Open Source cluster management of containers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From Google, but separate from the Borg project</a:t>
            </a:r>
            <a:endParaRPr sz="2400"/>
          </a:p>
        </p:txBody>
      </p:sp>
      <p:pic>
        <p:nvPicPr>
          <p:cNvPr id="310" name="Google Shape;310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665" y="274637"/>
            <a:ext cx="4520249" cy="55012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5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Pods</a:t>
            </a:r>
            <a:endParaRPr/>
          </a:p>
        </p:txBody>
      </p:sp>
      <p:pic>
        <p:nvPicPr>
          <p:cNvPr id="316" name="Google Shape;316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9930" y="1523999"/>
            <a:ext cx="3745237" cy="3984295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50"/>
          <p:cNvSpPr/>
          <p:nvPr/>
        </p:nvSpPr>
        <p:spPr>
          <a:xfrm>
            <a:off x="4841460" y="1872400"/>
            <a:ext cx="3845340" cy="36933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Pod encapsulates an application container (or, in some cases, multiple containers), storage resources, a unique network IP, and options that govern how the container(s) should run.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Pod represents a unit of deployment: a single instance of an application in Kubernetes, which might consist of either a single container or a small number of containers that are tightly coupled and that share resources.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5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Services</a:t>
            </a:r>
            <a:endParaRPr/>
          </a:p>
        </p:txBody>
      </p:sp>
      <p:sp>
        <p:nvSpPr>
          <p:cNvPr id="323" name="Google Shape;323;p5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An abstract exposure of pods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Pods die and are recreated, replicated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/>
              <a:t>“A Kubernetes Service is an abstraction which defines a logical set of Pods and a policy by which to access them”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5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Volumes</a:t>
            </a:r>
            <a:endParaRPr/>
          </a:p>
        </p:txBody>
      </p:sp>
      <p:sp>
        <p:nvSpPr>
          <p:cNvPr id="329" name="Google Shape;329;p52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 persistent virtual disk that belongs to a Pod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Shares data between containers 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Lives longer than a container, but no longer than the pod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5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Namespaces	</a:t>
            </a:r>
            <a:endParaRPr/>
          </a:p>
        </p:txBody>
      </p:sp>
      <p:sp>
        <p:nvSpPr>
          <p:cNvPr id="335" name="Google Shape;335;p5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 virtual cluster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Names must be unique inside namespaces, can be the same across different namespaces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5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KOPS </a:t>
            </a:r>
            <a:endParaRPr/>
          </a:p>
        </p:txBody>
      </p:sp>
      <p:pic>
        <p:nvPicPr>
          <p:cNvPr id="341" name="Google Shape;341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74638"/>
            <a:ext cx="9144000" cy="58409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Montserrat"/>
              <a:buNone/>
            </a:pPr>
            <a:r>
              <a:rPr lang="en-US" sz="3959"/>
              <a:t>Sharing of resources</a:t>
            </a:r>
            <a:br>
              <a:rPr lang="en-US" sz="3959"/>
            </a:br>
            <a:r>
              <a:rPr lang="en-US" sz="3959"/>
              <a:t>vs Isolation</a:t>
            </a:r>
            <a:endParaRPr sz="3959"/>
          </a:p>
        </p:txBody>
      </p:sp>
      <p:cxnSp>
        <p:nvCxnSpPr>
          <p:cNvPr id="171" name="Google Shape;171;p28"/>
          <p:cNvCxnSpPr/>
          <p:nvPr/>
        </p:nvCxnSpPr>
        <p:spPr>
          <a:xfrm rot="10800000">
            <a:off x="1210235" y="1583765"/>
            <a:ext cx="0" cy="4258235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med" w="med" type="stealth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172" name="Google Shape;172;p28"/>
          <p:cNvCxnSpPr/>
          <p:nvPr/>
        </p:nvCxnSpPr>
        <p:spPr>
          <a:xfrm flipH="1" rot="10800000">
            <a:off x="1243107" y="5841999"/>
            <a:ext cx="6899836" cy="1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med" w="med" type="stealth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sp>
        <p:nvSpPr>
          <p:cNvPr id="173" name="Google Shape;173;p28"/>
          <p:cNvSpPr txBox="1"/>
          <p:nvPr/>
        </p:nvSpPr>
        <p:spPr>
          <a:xfrm rot="-5400000">
            <a:off x="69777" y="3180700"/>
            <a:ext cx="158758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More isolation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p28"/>
          <p:cNvSpPr txBox="1"/>
          <p:nvPr/>
        </p:nvSpPr>
        <p:spPr>
          <a:xfrm>
            <a:off x="4753027" y="5863698"/>
            <a:ext cx="338991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Better resource utilisation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p28"/>
          <p:cNvSpPr txBox="1"/>
          <p:nvPr/>
        </p:nvSpPr>
        <p:spPr>
          <a:xfrm>
            <a:off x="1374588" y="1667443"/>
            <a:ext cx="226790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Dedicated data centre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28"/>
          <p:cNvSpPr txBox="1"/>
          <p:nvPr/>
        </p:nvSpPr>
        <p:spPr>
          <a:xfrm>
            <a:off x="2542987" y="2417490"/>
            <a:ext cx="1938226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Dedicated HW/</a:t>
            </a:r>
            <a:b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Shared Datacentre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28"/>
          <p:cNvSpPr txBox="1"/>
          <p:nvPr/>
        </p:nvSpPr>
        <p:spPr>
          <a:xfrm>
            <a:off x="4102079" y="3214003"/>
            <a:ext cx="1095172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Virtual </a:t>
            </a:r>
            <a:b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Machines</a:t>
            </a:r>
            <a:endParaRPr/>
          </a:p>
        </p:txBody>
      </p:sp>
      <p:sp>
        <p:nvSpPr>
          <p:cNvPr id="178" name="Google Shape;178;p28"/>
          <p:cNvSpPr txBox="1"/>
          <p:nvPr/>
        </p:nvSpPr>
        <p:spPr>
          <a:xfrm>
            <a:off x="6419439" y="4479976"/>
            <a:ext cx="1994469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Shared OS</a:t>
            </a:r>
            <a:b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Separate processes</a:t>
            </a:r>
            <a:endParaRPr/>
          </a:p>
        </p:txBody>
      </p:sp>
      <p:sp>
        <p:nvSpPr>
          <p:cNvPr id="179" name="Google Shape;179;p28"/>
          <p:cNvSpPr txBox="1"/>
          <p:nvPr/>
        </p:nvSpPr>
        <p:spPr>
          <a:xfrm>
            <a:off x="7691537" y="5182381"/>
            <a:ext cx="902811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Shared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Process</a:t>
            </a:r>
            <a:endParaRPr/>
          </a:p>
        </p:txBody>
      </p:sp>
      <p:sp>
        <p:nvSpPr>
          <p:cNvPr id="180" name="Google Shape;180;p28"/>
          <p:cNvSpPr txBox="1"/>
          <p:nvPr/>
        </p:nvSpPr>
        <p:spPr>
          <a:xfrm>
            <a:off x="5197251" y="3974492"/>
            <a:ext cx="122341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Containers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5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eksctl</a:t>
            </a:r>
            <a:endParaRPr/>
          </a:p>
        </p:txBody>
      </p:sp>
      <p:pic>
        <p:nvPicPr>
          <p:cNvPr id="347" name="Google Shape;347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27000"/>
            <a:ext cx="9144000" cy="65794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5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knative</a:t>
            </a:r>
            <a:endParaRPr/>
          </a:p>
        </p:txBody>
      </p:sp>
      <p:pic>
        <p:nvPicPr>
          <p:cNvPr id="354" name="Google Shape;354;p56"/>
          <p:cNvPicPr preferRelativeResize="0"/>
          <p:nvPr/>
        </p:nvPicPr>
        <p:blipFill rotWithShape="1">
          <a:blip r:embed="rId3">
            <a:alphaModFix/>
          </a:blip>
          <a:srcRect b="0" l="33101" r="0" t="0"/>
          <a:stretch/>
        </p:blipFill>
        <p:spPr>
          <a:xfrm>
            <a:off x="818275" y="1462350"/>
            <a:ext cx="7286627" cy="484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knative</a:t>
            </a:r>
            <a:endParaRPr/>
          </a:p>
          <a:p>
            <a:pPr indent="0" lvl="0" marL="0" rtl="0" algn="ctr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500"/>
              <a:t>Pronounced “kay-native”</a:t>
            </a:r>
            <a:endParaRPr sz="3700"/>
          </a:p>
        </p:txBody>
      </p:sp>
      <p:pic>
        <p:nvPicPr>
          <p:cNvPr id="361" name="Google Shape;361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575" y="1722450"/>
            <a:ext cx="3972401" cy="311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09250" y="4993925"/>
            <a:ext cx="5828182" cy="1711675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p57"/>
          <p:cNvSpPr txBox="1"/>
          <p:nvPr/>
        </p:nvSpPr>
        <p:spPr>
          <a:xfrm>
            <a:off x="4393400" y="1919075"/>
            <a:ext cx="56112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Montserrat"/>
                <a:ea typeface="Montserrat"/>
                <a:cs typeface="Montserrat"/>
                <a:sym typeface="Montserrat"/>
              </a:rPr>
              <a:t>Serverless for Kubernetes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-US">
                <a:latin typeface="Montserrat"/>
                <a:ea typeface="Montserrat"/>
                <a:cs typeface="Montserrat"/>
                <a:sym typeface="Montserrat"/>
              </a:rPr>
              <a:t>Serving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</a:pPr>
            <a:r>
              <a:rPr lang="en-US">
                <a:latin typeface="Montserrat"/>
                <a:ea typeface="Montserrat"/>
                <a:cs typeface="Montserrat"/>
                <a:sym typeface="Montserrat"/>
              </a:rPr>
              <a:t>0-n scaling for workloads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</a:pPr>
            <a:r>
              <a:rPr lang="en-US">
                <a:latin typeface="Montserrat"/>
                <a:ea typeface="Montserrat"/>
                <a:cs typeface="Montserrat"/>
                <a:sym typeface="Montserrat"/>
              </a:rPr>
              <a:t>Blue-green deployment and versioning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-US">
                <a:latin typeface="Montserrat"/>
                <a:ea typeface="Montserrat"/>
                <a:cs typeface="Montserrat"/>
                <a:sym typeface="Montserrat"/>
              </a:rPr>
              <a:t>Eventing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</a:pPr>
            <a:r>
              <a:rPr lang="en-US">
                <a:latin typeface="Montserrat"/>
                <a:ea typeface="Montserrat"/>
                <a:cs typeface="Montserrat"/>
                <a:sym typeface="Montserrat"/>
              </a:rPr>
              <a:t>Pub-Sub type messaging for k8s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</a:pPr>
            <a:r>
              <a:rPr lang="en-US">
                <a:latin typeface="Montserrat"/>
                <a:ea typeface="Montserrat"/>
                <a:cs typeface="Montserrat"/>
                <a:sym typeface="Montserrat"/>
              </a:rPr>
              <a:t>Distribution of events to serving</a:t>
            </a:r>
            <a:br>
              <a:rPr lang="en-US"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-US">
                <a:latin typeface="Montserrat"/>
                <a:ea typeface="Montserrat"/>
                <a:cs typeface="Montserrat"/>
                <a:sym typeface="Montserrat"/>
              </a:rPr>
              <a:t>components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</a:pPr>
            <a:r>
              <a:rPr lang="en-US">
                <a:latin typeface="Montserrat"/>
                <a:ea typeface="Montserrat"/>
                <a:cs typeface="Montserrat"/>
                <a:sym typeface="Montserrat"/>
              </a:rPr>
              <a:t>Pipelines and fanouts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5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kompose</a:t>
            </a:r>
            <a:endParaRPr/>
          </a:p>
        </p:txBody>
      </p:sp>
      <p:pic>
        <p:nvPicPr>
          <p:cNvPr id="370" name="Google Shape;370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800" y="1189038"/>
            <a:ext cx="7612410" cy="51355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5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DevOps</a:t>
            </a:r>
            <a:endParaRPr/>
          </a:p>
        </p:txBody>
      </p:sp>
      <p:pic>
        <p:nvPicPr>
          <p:cNvPr id="376" name="Google Shape;376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97320" y="1417638"/>
            <a:ext cx="4657223" cy="44243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6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DevOps</a:t>
            </a:r>
            <a:endParaRPr/>
          </a:p>
        </p:txBody>
      </p:sp>
      <p:sp>
        <p:nvSpPr>
          <p:cNvPr id="382" name="Google Shape;382;p60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DevOps is the codification of the interface between Development and Operations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Agile 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Repeatable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Collaborative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Versioned 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Automated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6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Cloud and DevOps</a:t>
            </a:r>
            <a:endParaRPr/>
          </a:p>
        </p:txBody>
      </p:sp>
      <p:sp>
        <p:nvSpPr>
          <p:cNvPr id="388" name="Google Shape;388;p6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It could be argued strongly that the rise of DevOps is tied to the rise of Cloud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Clear requirement for automated, repeatable configuration and deployment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Reducing the hardware provisioning time has highlighted the challenges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6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"/>
              <a:buNone/>
            </a:pPr>
            <a:r>
              <a:rPr lang="en-US" sz="3200"/>
              <a:t>Kittens vs Cattle</a:t>
            </a:r>
            <a:br>
              <a:rPr lang="en-US" sz="3200"/>
            </a:br>
            <a:r>
              <a:rPr lang="en-US" sz="3200"/>
              <a:t>(An unpleasant but effective analogy)</a:t>
            </a:r>
            <a:br>
              <a:rPr lang="en-US" sz="3200"/>
            </a:br>
            <a:endParaRPr sz="3200"/>
          </a:p>
        </p:txBody>
      </p:sp>
      <p:pic>
        <p:nvPicPr>
          <p:cNvPr id="394" name="Google Shape;394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38718" y="1843364"/>
            <a:ext cx="4850952" cy="27286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p6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7879" y="1843364"/>
            <a:ext cx="3512634" cy="35126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6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Blue Green Deployment</a:t>
            </a:r>
            <a:endParaRPr/>
          </a:p>
        </p:txBody>
      </p:sp>
      <p:pic>
        <p:nvPicPr>
          <p:cNvPr id="401" name="Google Shape;401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6536" y="1242066"/>
            <a:ext cx="8420264" cy="5363169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p63"/>
          <p:cNvSpPr/>
          <p:nvPr/>
        </p:nvSpPr>
        <p:spPr>
          <a:xfrm>
            <a:off x="2285999" y="6310427"/>
            <a:ext cx="626228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http://martinfowler.com/bliki/BlueGreenDeployment.html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6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Canary Deployment</a:t>
            </a:r>
            <a:endParaRPr/>
          </a:p>
        </p:txBody>
      </p:sp>
      <p:pic>
        <p:nvPicPr>
          <p:cNvPr id="409" name="Google Shape;409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" y="1646257"/>
            <a:ext cx="8991600" cy="31842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Montserrat"/>
              <a:buNone/>
            </a:pPr>
            <a:r>
              <a:rPr lang="en-US" sz="3959"/>
              <a:t>Lightweight Virtualization history</a:t>
            </a:r>
            <a:endParaRPr sz="3959"/>
          </a:p>
        </p:txBody>
      </p:sp>
      <p:sp>
        <p:nvSpPr>
          <p:cNvPr id="186" name="Google Shape;186;p29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zSystems Virtual Servers from late 1990s</a:t>
            </a:r>
            <a:endParaRPr/>
          </a:p>
          <a:p>
            <a:pPr indent="-285750" lvl="1" marL="74295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/>
              <a:t>(the mainframe really did do everything first)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Solaris Containers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AIX Workload Partitions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FreeBSD Jail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…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6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DevOps tools</a:t>
            </a:r>
            <a:endParaRPr/>
          </a:p>
        </p:txBody>
      </p:sp>
      <p:sp>
        <p:nvSpPr>
          <p:cNvPr id="415" name="Google Shape;415;p65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Puppet, Chef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Automated configuration and deployment tools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Allow complex infrastructures to be re-configured automatically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Vagrant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Create VMs instantly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Plus many many more!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6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DevOps and Docker</a:t>
            </a:r>
            <a:endParaRPr/>
          </a:p>
        </p:txBody>
      </p:sp>
      <p:sp>
        <p:nvSpPr>
          <p:cNvPr id="421" name="Google Shape;421;p66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Docker is a key DevOps tool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Speeds up the creation of repeatable deployments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Consistency between development, test and production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Versioned repository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Works with Chef, Puppet, etc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6" name="Google Shape;426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574800"/>
            <a:ext cx="9144000" cy="3697142"/>
          </a:xfrm>
          <a:prstGeom prst="rect">
            <a:avLst/>
          </a:prstGeom>
          <a:noFill/>
          <a:ln>
            <a:noFill/>
          </a:ln>
        </p:spPr>
      </p:pic>
      <p:sp>
        <p:nvSpPr>
          <p:cNvPr id="427" name="Google Shape;427;p67"/>
          <p:cNvSpPr/>
          <p:nvPr/>
        </p:nvSpPr>
        <p:spPr>
          <a:xfrm>
            <a:off x="749589" y="5271942"/>
            <a:ext cx="666594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https://www.weave.works/blog/gitops-git-push-all-the-things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6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GitOps</a:t>
            </a:r>
            <a:endParaRPr/>
          </a:p>
        </p:txBody>
      </p:sp>
      <p:sp>
        <p:nvSpPr>
          <p:cNvPr id="433" name="Google Shape;433;p68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048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</a:pPr>
            <a:r>
              <a:rPr lang="en-US" sz="2600"/>
              <a:t>Infrastructure as Code</a:t>
            </a:r>
            <a:endParaRPr sz="2600"/>
          </a:p>
          <a:p>
            <a:pPr indent="-3048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</a:pPr>
            <a:r>
              <a:rPr lang="en-US" sz="2600"/>
              <a:t>Terraform + Deployment + Containers + Build </a:t>
            </a:r>
            <a:endParaRPr sz="2600"/>
          </a:p>
          <a:p>
            <a:pPr indent="-3048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</a:pPr>
            <a:r>
              <a:rPr lang="en-US" sz="2600"/>
              <a:t>Everything is in Git</a:t>
            </a:r>
            <a:endParaRPr sz="2600"/>
          </a:p>
          <a:p>
            <a:pPr indent="-2476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200"/>
              <a:buChar char="–"/>
            </a:pPr>
            <a:r>
              <a:rPr lang="en-US" sz="2200"/>
              <a:t>Any change to the infrastructure is a Pull Request</a:t>
            </a:r>
            <a:endParaRPr sz="2200"/>
          </a:p>
        </p:txBody>
      </p:sp>
      <p:pic>
        <p:nvPicPr>
          <p:cNvPr id="434" name="Google Shape;434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075" y="3452813"/>
            <a:ext cx="8705850" cy="345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Summary</a:t>
            </a:r>
            <a:endParaRPr/>
          </a:p>
        </p:txBody>
      </p:sp>
      <p:sp>
        <p:nvSpPr>
          <p:cNvPr id="440" name="Google Shape;440;p69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Docker and the Container model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Lightweight virtualization and repeatability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Blue Green deployment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“Warehouse Scale” computing</a:t>
            </a:r>
            <a:endParaRPr/>
          </a:p>
          <a:p>
            <a:pPr indent="0" lvl="1" marL="4572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1079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What is a Container?	</a:t>
            </a:r>
            <a:endParaRPr/>
          </a:p>
        </p:txBody>
      </p:sp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 lightweight virtual server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Running within an Operating System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Providing various levels of isolation and control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E.g. Disk isolation and control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Network isolation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CPU and memory controls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Containers at Google</a:t>
            </a:r>
            <a:endParaRPr/>
          </a:p>
        </p:txBody>
      </p:sp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Every GMail session is a container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/>
              <a:t>Try doing an export and then searching your email ☺</a:t>
            </a:r>
            <a:endParaRPr/>
          </a:p>
          <a:p>
            <a:pPr indent="-3429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“Everything runs in a container”</a:t>
            </a:r>
            <a:endParaRPr/>
          </a:p>
          <a:p>
            <a:pPr indent="-3429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b="1" lang="en-US" sz="2800"/>
              <a:t>2 billion</a:t>
            </a:r>
            <a:r>
              <a:rPr lang="en-US" sz="2800"/>
              <a:t> containers launched a week</a:t>
            </a:r>
            <a:endParaRPr/>
          </a:p>
          <a:p>
            <a:pPr indent="-3429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Borg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b="1" lang="en-US" sz="2400"/>
              <a:t>Any</a:t>
            </a:r>
            <a:r>
              <a:rPr lang="en-US" sz="2400"/>
              <a:t> Google developer can instantiate their code in </a:t>
            </a:r>
            <a:r>
              <a:rPr b="1" lang="en-US" sz="2400"/>
              <a:t>10,000 instances </a:t>
            </a:r>
            <a:r>
              <a:rPr lang="en-US" sz="2400"/>
              <a:t>any time they want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/>
              <a:t>Takes about 5 minutes to start that many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/>
              <a:t>Never exactly 10,000 because of failures</a:t>
            </a:r>
            <a:endParaRPr sz="24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Linux Containers (LXC)</a:t>
            </a:r>
            <a:endParaRPr/>
          </a:p>
        </p:txBody>
      </p:sp>
      <p:sp>
        <p:nvSpPr>
          <p:cNvPr id="204" name="Google Shape;204;p32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Virtualization inside the Linux Operating System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Not the only Linux option, but the most popular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Allows virtualization including CPU, memory, disk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Simple and effective</a:t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cgroups</a:t>
            </a:r>
            <a:endParaRPr/>
          </a:p>
        </p:txBody>
      </p:sp>
      <p:sp>
        <p:nvSpPr>
          <p:cNvPr id="210" name="Google Shape;210;p3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80"/>
              <a:buChar char="•"/>
            </a:pPr>
            <a:r>
              <a:rPr lang="en-US" sz="2480"/>
              <a:t>Control of resources by process: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ts val="2170"/>
              <a:buChar char="–"/>
            </a:pPr>
            <a:r>
              <a:rPr lang="en-US" sz="2170"/>
              <a:t>blkio — this subsystem sets limits block devices such as physical drives </a:t>
            </a:r>
            <a:endParaRPr sz="2170"/>
          </a:p>
          <a:p>
            <a:pPr indent="-285750" lvl="1" marL="742950" rtl="0" algn="l">
              <a:lnSpc>
                <a:spcPct val="80000"/>
              </a:lnSpc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ts val="2170"/>
              <a:buChar char="–"/>
            </a:pPr>
            <a:r>
              <a:rPr lang="en-US" sz="2170"/>
              <a:t>cpu - access to the CPU.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ts val="2170"/>
              <a:buChar char="–"/>
            </a:pPr>
            <a:r>
              <a:rPr lang="en-US" sz="2170"/>
              <a:t>cpuacct — this reports on CPU usage</a:t>
            </a:r>
            <a:endParaRPr sz="2170"/>
          </a:p>
          <a:p>
            <a:pPr indent="-285750" lvl="1" marL="742950" rtl="0" algn="l">
              <a:lnSpc>
                <a:spcPct val="80000"/>
              </a:lnSpc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ts val="2170"/>
              <a:buChar char="–"/>
            </a:pPr>
            <a:r>
              <a:rPr lang="en-US" sz="2170"/>
              <a:t>cpuset — this controls usage by CPUs in a multicore</a:t>
            </a:r>
            <a:endParaRPr sz="2170"/>
          </a:p>
          <a:p>
            <a:pPr indent="-285750" lvl="1" marL="742950" rtl="0" algn="l">
              <a:lnSpc>
                <a:spcPct val="80000"/>
              </a:lnSpc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ts val="2170"/>
              <a:buChar char="–"/>
            </a:pPr>
            <a:r>
              <a:rPr lang="en-US" sz="2170"/>
              <a:t>devices — this denies or grants access to devices</a:t>
            </a:r>
            <a:endParaRPr sz="2170"/>
          </a:p>
          <a:p>
            <a:pPr indent="-285750" lvl="1" marL="742950" rtl="0" algn="l">
              <a:lnSpc>
                <a:spcPct val="80000"/>
              </a:lnSpc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ts val="2170"/>
              <a:buChar char="–"/>
            </a:pPr>
            <a:r>
              <a:rPr lang="en-US" sz="2170"/>
              <a:t>freezer — suspends and resumes tasks</a:t>
            </a:r>
            <a:endParaRPr sz="2170"/>
          </a:p>
          <a:p>
            <a:pPr indent="-285750" lvl="1" marL="742950" rtl="0" algn="l">
              <a:lnSpc>
                <a:spcPct val="80000"/>
              </a:lnSpc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ts val="2170"/>
              <a:buChar char="–"/>
            </a:pPr>
            <a:r>
              <a:rPr lang="en-US" sz="2170"/>
              <a:t>memory — controls and reports on memory usage</a:t>
            </a:r>
            <a:endParaRPr sz="2170"/>
          </a:p>
          <a:p>
            <a:pPr indent="-285750" lvl="1" marL="742950" rtl="0" algn="l">
              <a:lnSpc>
                <a:spcPct val="80000"/>
              </a:lnSpc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ts val="2170"/>
              <a:buChar char="–"/>
            </a:pPr>
            <a:r>
              <a:rPr lang="en-US" sz="2170"/>
              <a:t>net_cls — tags network packets with ids for control</a:t>
            </a:r>
            <a:endParaRPr sz="2170"/>
          </a:p>
          <a:p>
            <a:pPr indent="-285750" lvl="1" marL="742950" rtl="0" algn="l">
              <a:lnSpc>
                <a:spcPct val="80000"/>
              </a:lnSpc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ts val="2170"/>
              <a:buChar char="–"/>
            </a:pPr>
            <a:r>
              <a:rPr lang="en-US" sz="2170"/>
              <a:t>net_prio — priority of network traffic per interface.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ts val="2170"/>
              <a:buChar char="–"/>
            </a:pPr>
            <a:r>
              <a:rPr lang="en-US" sz="2170"/>
              <a:t>ns — the namespace subsystem.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Montserrat"/>
              <a:buNone/>
            </a:pPr>
            <a:r>
              <a:rPr lang="en-US" sz="3959"/>
              <a:t>libcontainer and the Open Container Foundation</a:t>
            </a:r>
            <a:endParaRPr sz="3959"/>
          </a:p>
        </p:txBody>
      </p:sp>
      <p:sp>
        <p:nvSpPr>
          <p:cNvPr id="216" name="Google Shape;216;p34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A standardised interface into the container layer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/>
              <a:t>Part of runC the open runtime from Docker</a:t>
            </a:r>
            <a:endParaRPr sz="2400"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/>
              <a:t>A key basis of the Open Container Foundation</a:t>
            </a:r>
            <a:endParaRPr sz="2400"/>
          </a:p>
        </p:txBody>
      </p:sp>
      <p:pic>
        <p:nvPicPr>
          <p:cNvPr id="217" name="Google Shape;217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3300" y="3753970"/>
            <a:ext cx="7137400" cy="214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